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"/>
  </p:notesMasterIdLst>
  <p:sldIdLst>
    <p:sldId id="262" r:id="rId2"/>
    <p:sldId id="263" r:id="rId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0803B7-AD4C-4FB6-A4A2-C1C0A5A25804}">
  <a:tblStyle styleId="{320803B7-AD4C-4FB6-A4A2-C1C0A5A258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149" d="100"/>
          <a:sy n="149" d="100"/>
        </p:scale>
        <p:origin x="1104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c4a287ad4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4c4a287ad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54753006-FD76-7B46-049F-6A16476A3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c4a287ad4_0_167:notes">
            <a:extLst>
              <a:ext uri="{FF2B5EF4-FFF2-40B4-BE49-F238E27FC236}">
                <a16:creationId xmlns:a16="http://schemas.microsoft.com/office/drawing/2014/main" id="{8BE39BB2-F86D-73E2-9DD0-B5A232A82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4c4a287ad4_0_167:notes">
            <a:extLst>
              <a:ext uri="{FF2B5EF4-FFF2-40B4-BE49-F238E27FC236}">
                <a16:creationId xmlns:a16="http://schemas.microsoft.com/office/drawing/2014/main" id="{F260ED84-433B-B17A-4BF5-BE461853CA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098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B AI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4419600" y="46303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25" tIns="12025" rIns="12025" bIns="120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  <a:defRPr sz="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  <a:defRPr sz="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  <a:defRPr sz="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  <a:defRPr sz="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  <a:defRPr sz="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  <a:defRPr sz="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  <a:defRPr sz="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  <a:defRPr sz="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  <a:defRPr sz="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 title="footer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75" y="194189"/>
            <a:ext cx="2517900" cy="375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236075" y="982575"/>
            <a:ext cx="2696100" cy="158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Description of the Problem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Project Motivation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6184375" y="960525"/>
            <a:ext cx="2696100" cy="183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Your chance to shine! You can include screenshots of your application and what your accomplished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3210225" y="982575"/>
            <a:ext cx="2696100" cy="183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ERD diagram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36075" y="2985050"/>
            <a:ext cx="2696100" cy="183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What does the system do? What does it solve? Dataset, Functionality, features, limitations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48400" y="675775"/>
            <a:ext cx="2696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159875" y="2719150"/>
            <a:ext cx="2696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Description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6184379" y="4354266"/>
            <a:ext cx="25179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25" tIns="12025" rIns="12025" bIns="12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/>
              <a:t>Acknowledgements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6163214" y="4517164"/>
            <a:ext cx="27384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25" tIns="12025" rIns="12025" bIns="120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presentation is supported by Khoury College, Northeastern University - Miami Campus.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3223950" y="2970350"/>
            <a:ext cx="2696100" cy="183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Database design, considerations, queries, etc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6150304" y="3046541"/>
            <a:ext cx="25179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25" tIns="12025" rIns="12025" bIns="12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/>
              <a:t>Conclusion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6184375" y="3209450"/>
            <a:ext cx="2696100" cy="102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Discussions on what was produced, what still needs to be done if you had more time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134025" y="675775"/>
            <a:ext cx="2696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Architecture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108175" y="675775"/>
            <a:ext cx="2696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009025" y="118000"/>
            <a:ext cx="5855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25" tIns="12025" rIns="12025" bIns="120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/>
              <a:t>F</a:t>
            </a:r>
            <a:r>
              <a:rPr lang="en-US" altLang="zh-CN" b="1" dirty="0"/>
              <a:t>inal</a:t>
            </a:r>
            <a:r>
              <a:rPr lang="zh-CN" altLang="en-US" b="1" dirty="0"/>
              <a:t> </a:t>
            </a:r>
            <a:r>
              <a:rPr lang="en-US" altLang="zh-CN" b="1" dirty="0"/>
              <a:t>Project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Bean</a:t>
            </a:r>
            <a:r>
              <a:rPr lang="zh-CN" altLang="en-US" b="1" dirty="0"/>
              <a:t> </a:t>
            </a:r>
            <a:r>
              <a:rPr lang="en-US" altLang="zh-CN" b="1" dirty="0"/>
              <a:t>Vibes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Android</a:t>
            </a:r>
            <a:r>
              <a:rPr lang="zh-CN" altLang="en-US" b="1" dirty="0"/>
              <a:t> </a:t>
            </a:r>
            <a:r>
              <a:rPr lang="en-US" altLang="zh-CN" b="1" dirty="0"/>
              <a:t>App</a:t>
            </a:r>
            <a:r>
              <a:rPr lang="zh-CN" altLang="en-US" b="1" dirty="0"/>
              <a:t> </a:t>
            </a:r>
            <a:r>
              <a:rPr lang="en-US" altLang="zh-CN" b="1" dirty="0"/>
              <a:t>Solution</a:t>
            </a:r>
            <a:endParaRPr lang="en-US" b="1"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1" dirty="0">
                <a:solidFill>
                  <a:schemeClr val="dk2"/>
                </a:solidFill>
              </a:rPr>
              <a:t>Erdun</a:t>
            </a:r>
            <a:r>
              <a:rPr lang="zh-CN" altLang="en-US" sz="1200" b="1" dirty="0">
                <a:solidFill>
                  <a:schemeClr val="dk2"/>
                </a:solidFill>
              </a:rPr>
              <a:t> </a:t>
            </a:r>
            <a:r>
              <a:rPr lang="en-US" altLang="zh-CN" sz="1200" b="1" dirty="0">
                <a:solidFill>
                  <a:schemeClr val="dk2"/>
                </a:solidFill>
              </a:rPr>
              <a:t>E</a:t>
            </a:r>
            <a:endParaRPr lang="en-US" sz="1200" b="1" dirty="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b="1" dirty="0">
                <a:solidFill>
                  <a:schemeClr val="dk2"/>
                </a:solidFill>
              </a:rPr>
              <a:t>CS5200 Database Management Systems</a:t>
            </a:r>
            <a:endParaRPr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FFFA87C-1CCC-16E6-73E7-5C9617113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>
            <a:extLst>
              <a:ext uri="{FF2B5EF4-FFF2-40B4-BE49-F238E27FC236}">
                <a16:creationId xmlns:a16="http://schemas.microsoft.com/office/drawing/2014/main" id="{D4F25B8D-9B05-495C-4C74-AEC22AB0FF8B}"/>
              </a:ext>
            </a:extLst>
          </p:cNvPr>
          <p:cNvSpPr txBox="1"/>
          <p:nvPr/>
        </p:nvSpPr>
        <p:spPr>
          <a:xfrm>
            <a:off x="3009025" y="118000"/>
            <a:ext cx="5855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25" tIns="12025" rIns="12025" bIns="120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b="1" dirty="0"/>
              <a:t>Bean</a:t>
            </a:r>
            <a:r>
              <a:rPr lang="zh-CN" altLang="en-US" b="1" dirty="0"/>
              <a:t> </a:t>
            </a:r>
            <a:r>
              <a:rPr lang="en-US" altLang="zh-CN" b="1" dirty="0"/>
              <a:t>Vibes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Android</a:t>
            </a:r>
            <a:r>
              <a:rPr lang="zh-CN" altLang="en-US" b="1" dirty="0"/>
              <a:t> </a:t>
            </a:r>
            <a:r>
              <a:rPr lang="en-US" altLang="zh-CN" b="1" dirty="0"/>
              <a:t>App</a:t>
            </a:r>
            <a:r>
              <a:rPr lang="zh-CN" altLang="en-US" b="1" dirty="0"/>
              <a:t> </a:t>
            </a:r>
            <a:r>
              <a:rPr lang="en-US" altLang="zh-CN" b="1" dirty="0"/>
              <a:t>Solution</a:t>
            </a:r>
            <a:endParaRPr lang="en-US" b="1"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1" dirty="0">
                <a:solidFill>
                  <a:schemeClr val="dk2"/>
                </a:solidFill>
              </a:rPr>
              <a:t>Erdun</a:t>
            </a:r>
            <a:r>
              <a:rPr lang="zh-CN" altLang="en-US" sz="1200" b="1" dirty="0">
                <a:solidFill>
                  <a:schemeClr val="dk2"/>
                </a:solidFill>
              </a:rPr>
              <a:t> </a:t>
            </a:r>
            <a:r>
              <a:rPr lang="en-US" altLang="zh-CN" sz="1200" b="1" dirty="0">
                <a:solidFill>
                  <a:schemeClr val="dk2"/>
                </a:solidFill>
              </a:rPr>
              <a:t>E</a:t>
            </a:r>
            <a:endParaRPr lang="en-US" sz="1200" b="1" dirty="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b="1" dirty="0">
                <a:solidFill>
                  <a:schemeClr val="dk2"/>
                </a:solidFill>
              </a:rPr>
              <a:t>CS5200 Database Management Systems</a:t>
            </a:r>
            <a:endParaRPr b="1" dirty="0"/>
          </a:p>
        </p:txBody>
      </p:sp>
      <p:pic>
        <p:nvPicPr>
          <p:cNvPr id="108" name="Google Shape;108;p20" title="footer-logo.png">
            <a:extLst>
              <a:ext uri="{FF2B5EF4-FFF2-40B4-BE49-F238E27FC236}">
                <a16:creationId xmlns:a16="http://schemas.microsoft.com/office/drawing/2014/main" id="{45D80285-5A19-BF3B-658A-25E87A5BFE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75" y="194189"/>
            <a:ext cx="2517900" cy="375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>
            <a:extLst>
              <a:ext uri="{FF2B5EF4-FFF2-40B4-BE49-F238E27FC236}">
                <a16:creationId xmlns:a16="http://schemas.microsoft.com/office/drawing/2014/main" id="{6A2E6A03-56D6-6E13-D682-F4B428ABA39A}"/>
              </a:ext>
            </a:extLst>
          </p:cNvPr>
          <p:cNvSpPr/>
          <p:nvPr/>
        </p:nvSpPr>
        <p:spPr>
          <a:xfrm>
            <a:off x="236075" y="982575"/>
            <a:ext cx="2696100" cy="158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alibri"/>
                <a:ea typeface="Calibri"/>
                <a:cs typeface="Calibri"/>
                <a:sym typeface="Calibri"/>
              </a:rPr>
              <a:t>Many coffee drinkers explore different beans and brewing styles,</a:t>
            </a:r>
            <a:r>
              <a:rPr lang="zh-CN" altLang="en-US" sz="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800" dirty="0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800" dirty="0">
                <a:latin typeface="Calibri"/>
                <a:ea typeface="Calibri"/>
                <a:cs typeface="Calibri"/>
                <a:sym typeface="Calibri"/>
              </a:rPr>
              <a:t>ut often lack a way to remember what they liked or disliked.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800" dirty="0">
                <a:latin typeface="Calibri"/>
                <a:ea typeface="Calibri"/>
                <a:cs typeface="Calibri"/>
                <a:sym typeface="Calibri"/>
              </a:rPr>
              <a:t>Bean Vibes was created to give specialty coffee lovers a structured system to log, analyze, and revisit their tasting experiences.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alibri"/>
                <a:ea typeface="Calibri"/>
                <a:cs typeface="Calibri"/>
                <a:sym typeface="Calibri"/>
              </a:rPr>
              <a:t>The goal is to simplify note-taking, uncover flavor preferences, and make it easier to discover new products through data-driven recommendations.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0">
            <a:extLst>
              <a:ext uri="{FF2B5EF4-FFF2-40B4-BE49-F238E27FC236}">
                <a16:creationId xmlns:a16="http://schemas.microsoft.com/office/drawing/2014/main" id="{E2CE96B6-4D63-4750-DF8B-A0105B436E0D}"/>
              </a:ext>
            </a:extLst>
          </p:cNvPr>
          <p:cNvSpPr/>
          <p:nvPr/>
        </p:nvSpPr>
        <p:spPr>
          <a:xfrm>
            <a:off x="5783125" y="960524"/>
            <a:ext cx="3097349" cy="339374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>
            <a:extLst>
              <a:ext uri="{FF2B5EF4-FFF2-40B4-BE49-F238E27FC236}">
                <a16:creationId xmlns:a16="http://schemas.microsoft.com/office/drawing/2014/main" id="{C191C73C-22B5-AF12-0831-35F575DA831F}"/>
              </a:ext>
            </a:extLst>
          </p:cNvPr>
          <p:cNvSpPr/>
          <p:nvPr/>
        </p:nvSpPr>
        <p:spPr>
          <a:xfrm>
            <a:off x="236075" y="2799713"/>
            <a:ext cx="2696100" cy="218828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CN" alt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0">
            <a:extLst>
              <a:ext uri="{FF2B5EF4-FFF2-40B4-BE49-F238E27FC236}">
                <a16:creationId xmlns:a16="http://schemas.microsoft.com/office/drawing/2014/main" id="{FEF68C83-BC4C-B1F6-905A-032F223510A1}"/>
              </a:ext>
            </a:extLst>
          </p:cNvPr>
          <p:cNvSpPr txBox="1"/>
          <p:nvPr/>
        </p:nvSpPr>
        <p:spPr>
          <a:xfrm>
            <a:off x="148400" y="675775"/>
            <a:ext cx="2696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>
            <a:extLst>
              <a:ext uri="{FF2B5EF4-FFF2-40B4-BE49-F238E27FC236}">
                <a16:creationId xmlns:a16="http://schemas.microsoft.com/office/drawing/2014/main" id="{BD28AA5A-6317-8B09-9078-FC5389A3CD83}"/>
              </a:ext>
            </a:extLst>
          </p:cNvPr>
          <p:cNvSpPr txBox="1"/>
          <p:nvPr/>
        </p:nvSpPr>
        <p:spPr>
          <a:xfrm>
            <a:off x="148400" y="2513802"/>
            <a:ext cx="1327372" cy="29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</a:t>
            </a:r>
            <a:endParaRPr sz="1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C86CD21-0F93-10C4-3DDC-BC75B4FD7911}"/>
              </a:ext>
            </a:extLst>
          </p:cNvPr>
          <p:cNvGrpSpPr/>
          <p:nvPr/>
        </p:nvGrpSpPr>
        <p:grpSpPr>
          <a:xfrm>
            <a:off x="3210736" y="4593169"/>
            <a:ext cx="2389285" cy="371998"/>
            <a:chOff x="6114770" y="4560161"/>
            <a:chExt cx="2738400" cy="371998"/>
          </a:xfrm>
        </p:grpSpPr>
        <p:sp>
          <p:nvSpPr>
            <p:cNvPr id="115" name="Google Shape;115;p20">
              <a:extLst>
                <a:ext uri="{FF2B5EF4-FFF2-40B4-BE49-F238E27FC236}">
                  <a16:creationId xmlns:a16="http://schemas.microsoft.com/office/drawing/2014/main" id="{123CC591-4B5E-C790-035E-A46DAA6ECDF9}"/>
                </a:ext>
              </a:extLst>
            </p:cNvPr>
            <p:cNvSpPr txBox="1"/>
            <p:nvPr/>
          </p:nvSpPr>
          <p:spPr>
            <a:xfrm>
              <a:off x="6135935" y="4560161"/>
              <a:ext cx="2517900" cy="1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25" tIns="12025" rIns="12025" bIns="120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dirty="0"/>
                <a:t>Acknowledgements</a:t>
              </a:r>
              <a:endParaRPr sz="9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>
              <a:extLst>
                <a:ext uri="{FF2B5EF4-FFF2-40B4-BE49-F238E27FC236}">
                  <a16:creationId xmlns:a16="http://schemas.microsoft.com/office/drawing/2014/main" id="{BFCDB1B5-8E33-12BA-14A3-2456C103B833}"/>
                </a:ext>
              </a:extLst>
            </p:cNvPr>
            <p:cNvSpPr txBox="1"/>
            <p:nvPr/>
          </p:nvSpPr>
          <p:spPr>
            <a:xfrm>
              <a:off x="6114770" y="4723059"/>
              <a:ext cx="2738400" cy="2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25" tIns="12025" rIns="12025" bIns="120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" sz="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This presentation is supported by Khoury College, Northeastern University - Miami Campus.</a:t>
              </a:r>
              <a:endParaRPr sz="600" dirty="0">
                <a:solidFill>
                  <a:schemeClr val="dk1"/>
                </a:solidFill>
              </a:endParaRPr>
            </a:p>
          </p:txBody>
        </p:sp>
      </p:grpSp>
      <p:sp>
        <p:nvSpPr>
          <p:cNvPr id="117" name="Google Shape;117;p20">
            <a:extLst>
              <a:ext uri="{FF2B5EF4-FFF2-40B4-BE49-F238E27FC236}">
                <a16:creationId xmlns:a16="http://schemas.microsoft.com/office/drawing/2014/main" id="{1D53B17D-27C9-418A-6E79-2452EB2C6708}"/>
              </a:ext>
            </a:extLst>
          </p:cNvPr>
          <p:cNvSpPr/>
          <p:nvPr/>
        </p:nvSpPr>
        <p:spPr>
          <a:xfrm>
            <a:off x="3223950" y="982576"/>
            <a:ext cx="2299360" cy="18587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Database design, considerations, queries, etc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>
            <a:extLst>
              <a:ext uri="{FF2B5EF4-FFF2-40B4-BE49-F238E27FC236}">
                <a16:creationId xmlns:a16="http://schemas.microsoft.com/office/drawing/2014/main" id="{9AECEDC3-5B0E-BB57-F749-42D26123DF2D}"/>
              </a:ext>
            </a:extLst>
          </p:cNvPr>
          <p:cNvSpPr txBox="1"/>
          <p:nvPr/>
        </p:nvSpPr>
        <p:spPr>
          <a:xfrm>
            <a:off x="5783125" y="4381682"/>
            <a:ext cx="73494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25" tIns="12025" rIns="12025" bIns="12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dirty="0"/>
              <a:t>Conclusion</a:t>
            </a:r>
            <a:endParaRPr sz="9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>
            <a:extLst>
              <a:ext uri="{FF2B5EF4-FFF2-40B4-BE49-F238E27FC236}">
                <a16:creationId xmlns:a16="http://schemas.microsoft.com/office/drawing/2014/main" id="{04B7C97C-CE21-A620-7431-4406826D02AD}"/>
              </a:ext>
            </a:extLst>
          </p:cNvPr>
          <p:cNvSpPr/>
          <p:nvPr/>
        </p:nvSpPr>
        <p:spPr>
          <a:xfrm>
            <a:off x="5783125" y="4572000"/>
            <a:ext cx="3097349" cy="4143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alibri"/>
                <a:ea typeface="Calibri"/>
                <a:cs typeface="Calibri"/>
                <a:sym typeface="Calibri"/>
              </a:rPr>
              <a:t>Core features complete</a:t>
            </a:r>
            <a:r>
              <a:rPr lang="en-US" altLang="zh-CN" sz="800" dirty="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800" dirty="0">
                <a:latin typeface="Calibri"/>
                <a:ea typeface="Calibri"/>
                <a:cs typeface="Calibri"/>
                <a:sym typeface="Calibri"/>
              </a:rPr>
              <a:t>. Future improvements could include dashboard integration, richer statistics, and user authentication for broader deployment.</a:t>
            </a:r>
          </a:p>
        </p:txBody>
      </p:sp>
      <p:sp>
        <p:nvSpPr>
          <p:cNvPr id="120" name="Google Shape;120;p20">
            <a:extLst>
              <a:ext uri="{FF2B5EF4-FFF2-40B4-BE49-F238E27FC236}">
                <a16:creationId xmlns:a16="http://schemas.microsoft.com/office/drawing/2014/main" id="{D9E04273-C0A0-AC98-7E78-1C6238F27EA1}"/>
              </a:ext>
            </a:extLst>
          </p:cNvPr>
          <p:cNvSpPr txBox="1"/>
          <p:nvPr/>
        </p:nvSpPr>
        <p:spPr>
          <a:xfrm>
            <a:off x="3134025" y="675775"/>
            <a:ext cx="2696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Architecture</a:t>
            </a:r>
            <a:endParaRPr sz="1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D974BC58-E651-7E46-E518-23F5348A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0021" y="111060"/>
            <a:ext cx="250139" cy="250139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D9A7E7E7-40C6-D021-995B-C98556C96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8" y="1670050"/>
            <a:ext cx="107075" cy="107075"/>
          </a:xfrm>
          <a:prstGeom prst="rect">
            <a:avLst/>
          </a:prstGeom>
        </p:spPr>
      </p:pic>
      <p:pic>
        <p:nvPicPr>
          <p:cNvPr id="15" name="图片 14" descr="图示&#10;&#10;AI 生成的内容可能不正确。">
            <a:extLst>
              <a:ext uri="{FF2B5EF4-FFF2-40B4-BE49-F238E27FC236}">
                <a16:creationId xmlns:a16="http://schemas.microsoft.com/office/drawing/2014/main" id="{3E87A68F-3B95-A930-DF44-282D87D68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38" y="2847243"/>
            <a:ext cx="2582671" cy="20543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BAF87A1-A1C3-2D0D-2195-2878A28BA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168" y="1012788"/>
            <a:ext cx="2981703" cy="15373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98524F2-7CA6-493F-648D-CF9009360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125" y="2602402"/>
            <a:ext cx="2981703" cy="1711560"/>
          </a:xfrm>
          <a:prstGeom prst="rect">
            <a:avLst/>
          </a:prstGeom>
        </p:spPr>
      </p:pic>
      <p:sp>
        <p:nvSpPr>
          <p:cNvPr id="18" name="Google Shape;120;p20">
            <a:extLst>
              <a:ext uri="{FF2B5EF4-FFF2-40B4-BE49-F238E27FC236}">
                <a16:creationId xmlns:a16="http://schemas.microsoft.com/office/drawing/2014/main" id="{C1AFC145-F728-8C49-E6DF-6C6FB843DE0F}"/>
              </a:ext>
            </a:extLst>
          </p:cNvPr>
          <p:cNvSpPr txBox="1"/>
          <p:nvPr/>
        </p:nvSpPr>
        <p:spPr>
          <a:xfrm>
            <a:off x="5698941" y="644721"/>
            <a:ext cx="1387659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Highlights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B0ABF30-6A50-2CE6-3993-48BF143821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839" y="1019720"/>
            <a:ext cx="2247016" cy="1769541"/>
          </a:xfrm>
          <a:prstGeom prst="rect">
            <a:avLst/>
          </a:prstGeom>
        </p:spPr>
      </p:pic>
      <p:sp>
        <p:nvSpPr>
          <p:cNvPr id="20" name="Google Shape;118;p20">
            <a:extLst>
              <a:ext uri="{FF2B5EF4-FFF2-40B4-BE49-F238E27FC236}">
                <a16:creationId xmlns:a16="http://schemas.microsoft.com/office/drawing/2014/main" id="{FF987EB5-242A-3630-6F1C-E4520D90AD03}"/>
              </a:ext>
            </a:extLst>
          </p:cNvPr>
          <p:cNvSpPr txBox="1"/>
          <p:nvPr/>
        </p:nvSpPr>
        <p:spPr>
          <a:xfrm>
            <a:off x="3223950" y="2938721"/>
            <a:ext cx="1554277" cy="16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25" tIns="12025" rIns="12025" bIns="12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dirty="0"/>
              <a:t>Recommendation Logic</a:t>
            </a:r>
          </a:p>
        </p:txBody>
      </p:sp>
      <p:sp>
        <p:nvSpPr>
          <p:cNvPr id="21" name="Google Shape;119;p20">
            <a:extLst>
              <a:ext uri="{FF2B5EF4-FFF2-40B4-BE49-F238E27FC236}">
                <a16:creationId xmlns:a16="http://schemas.microsoft.com/office/drawing/2014/main" id="{D56840DD-1A90-6F0A-C74A-DBEB75BB03B4}"/>
              </a:ext>
            </a:extLst>
          </p:cNvPr>
          <p:cNvSpPr/>
          <p:nvPr/>
        </p:nvSpPr>
        <p:spPr>
          <a:xfrm>
            <a:off x="3229203" y="3153695"/>
            <a:ext cx="2294107" cy="12900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altLang="zh-CN" sz="850" dirty="0">
                <a:latin typeface="Calibri"/>
                <a:cs typeface="Calibri"/>
              </a:rPr>
              <a:t>[User Tasting Logs]</a:t>
            </a:r>
          </a:p>
          <a:p>
            <a:pPr>
              <a:buNone/>
            </a:pPr>
            <a:r>
              <a:rPr lang="en-US" altLang="zh-CN" sz="850" dirty="0">
                <a:latin typeface="Calibri"/>
                <a:cs typeface="Calibri"/>
              </a:rPr>
              <a:t>       ↓</a:t>
            </a:r>
          </a:p>
          <a:p>
            <a:pPr>
              <a:buNone/>
            </a:pPr>
            <a:r>
              <a:rPr lang="en-US" altLang="zh-CN" sz="850" dirty="0">
                <a:latin typeface="Calibri"/>
                <a:cs typeface="Calibri"/>
              </a:rPr>
              <a:t>[Analyze Ratings / Notes / Brew Method/etc..]</a:t>
            </a:r>
          </a:p>
          <a:p>
            <a:pPr>
              <a:buNone/>
            </a:pPr>
            <a:r>
              <a:rPr lang="en-US" altLang="zh-CN" sz="850" dirty="0">
                <a:latin typeface="Calibri"/>
                <a:cs typeface="Calibri"/>
              </a:rPr>
              <a:t>       ↓</a:t>
            </a:r>
          </a:p>
          <a:p>
            <a:pPr>
              <a:buNone/>
            </a:pPr>
            <a:r>
              <a:rPr lang="en-US" altLang="zh-CN" sz="850" dirty="0">
                <a:latin typeface="Calibri"/>
                <a:cs typeface="Calibri"/>
              </a:rPr>
              <a:t>[Native SQL Queries/</a:t>
            </a:r>
            <a:r>
              <a:rPr lang="zh-CN" altLang="en-US" sz="850" dirty="0">
                <a:latin typeface="Calibri"/>
                <a:cs typeface="Calibri"/>
              </a:rPr>
              <a:t> </a:t>
            </a:r>
            <a:r>
              <a:rPr lang="en-US" altLang="zh-CN" sz="850" dirty="0">
                <a:latin typeface="Calibri"/>
                <a:cs typeface="Calibri"/>
              </a:rPr>
              <a:t>Intelligent</a:t>
            </a:r>
            <a:r>
              <a:rPr lang="zh-CN" altLang="en-US" sz="850" dirty="0">
                <a:latin typeface="Calibri"/>
                <a:cs typeface="Calibri"/>
              </a:rPr>
              <a:t> </a:t>
            </a:r>
            <a:r>
              <a:rPr lang="en-US" altLang="zh-CN" sz="850" dirty="0">
                <a:latin typeface="Calibri"/>
                <a:cs typeface="Calibri"/>
              </a:rPr>
              <a:t>Model(future)]</a:t>
            </a:r>
          </a:p>
          <a:p>
            <a:pPr>
              <a:buNone/>
            </a:pPr>
            <a:r>
              <a:rPr lang="en-US" altLang="zh-CN" sz="850" dirty="0">
                <a:latin typeface="Calibri"/>
                <a:cs typeface="Calibri"/>
              </a:rPr>
              <a:t>       ↓</a:t>
            </a:r>
          </a:p>
          <a:p>
            <a:r>
              <a:rPr lang="en-US" altLang="zh-CN" sz="850" dirty="0">
                <a:latin typeface="Calibri"/>
                <a:cs typeface="Calibri"/>
              </a:rPr>
              <a:t>[Top Matching Products/Roaster/Beans/</a:t>
            </a:r>
            <a:r>
              <a:rPr lang="zh-CN" altLang="en-US" sz="850" dirty="0">
                <a:latin typeface="Calibri"/>
                <a:cs typeface="Calibri"/>
              </a:rPr>
              <a:t> </a:t>
            </a:r>
            <a:r>
              <a:rPr lang="en-US" altLang="zh-CN" sz="850" dirty="0">
                <a:latin typeface="Calibri"/>
                <a:cs typeface="Calibri"/>
              </a:rPr>
              <a:t>etc.]</a:t>
            </a:r>
          </a:p>
        </p:txBody>
      </p:sp>
    </p:spTree>
    <p:extLst>
      <p:ext uri="{BB962C8B-B14F-4D97-AF65-F5344CB8AC3E}">
        <p14:creationId xmlns:p14="http://schemas.microsoft.com/office/powerpoint/2010/main" val="21718149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283</Words>
  <Application>Microsoft Macintosh PowerPoint</Application>
  <PresentationFormat>全屏显示(16:9)</PresentationFormat>
  <Paragraphs>41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5" baseType="lpstr">
      <vt:lpstr>Arial</vt:lpstr>
      <vt:lpstr>Calibri</vt:lpstr>
      <vt:lpstr>Simple Light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Erdun E</cp:lastModifiedBy>
  <cp:revision>2</cp:revision>
  <dcterms:modified xsi:type="dcterms:W3CDTF">2025-04-17T19:58:42Z</dcterms:modified>
</cp:coreProperties>
</file>